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9D2F1-C88C-4927-BFC9-15206BE43A25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5334-78A0-4B36-BC44-33BB7D7C1EBF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366115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53009-EAC1-4B4A-8B1C-F83D01B29984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A7A53-AE47-424A-B6B9-2BD543C810CA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256123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7D346-055E-4D7C-9A19-E2EE0EE1CE9D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28784-0C64-4DED-901B-5FF5ABCE7566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324214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E72CC-EAC3-4B6A-A0D6-0870C5FFAA0C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6D168-C979-4F58-A42F-1A56CF642B80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104770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C5759-1518-4555-B417-A7BAEB8A4B6B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429CD-A8DF-498C-8E52-371992CC8D35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651808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F800B-4EB8-415E-86F4-00E3F61A2776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39235-83A5-4DB0-A262-AB67803119A3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914255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57D61-0E16-410C-8C4E-970FEE262A87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0C0E-7061-4CA3-A169-A8BCFC172742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341798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5CEF8-23EE-44B9-9AFB-7C150ECD0B5A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91D3F-7CC5-4DD3-85E1-9D4368A6689A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625128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D27C3-5051-4015-879F-C16E4FAB9365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398CD-0989-4452-91B0-6416C37FB94F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234976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FB2DE-5924-4626-B8A2-3EDAD4F11133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EE8ED-5718-42A9-9EE7-CCF9C2083568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971756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AEF9A-0901-4016-A15F-854DCD47FA28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4EC4A-E95D-4B30-B59D-FEF8C62A519F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15427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D2EA9-A20E-4E68-A64D-643718796954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D4A93A-D31E-49AC-9941-94971D3B545E}" type="slidenum">
              <a:rPr lang="tr-TR">
                <a:solidFill>
                  <a:prstClr val="white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9530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4</a:t>
            </a:r>
            <a:r>
              <a:rPr lang="tr-TR" dirty="0" smtClean="0"/>
              <a:t>. Hafta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r-TR" dirty="0"/>
              <a:t>Böceklerin Sindirim </a:t>
            </a:r>
            <a:r>
              <a:rPr lang="tr-TR" dirty="0" smtClean="0"/>
              <a:t>Sistemi-1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6823181"/>
      </p:ext>
    </p:extLst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3"/>
          <p:cNvSpPr>
            <a:spLocks noGrp="1"/>
          </p:cNvSpPr>
          <p:nvPr>
            <p:ph type="body" idx="1"/>
          </p:nvPr>
        </p:nvSpPr>
        <p:spPr>
          <a:xfrm>
            <a:off x="0" y="260350"/>
            <a:ext cx="4356100" cy="64087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mtClean="0"/>
              <a:t>Bu körbağırsak uzantıları yapı bakımından ortabağırsağa benzer ve bağırsak yüzeyini büyütmeye yarar. Bazı böceklerde körbağırsak yüzey ve hacim bakımından ortabağırsaktan daha büyük olabilir. </a:t>
            </a:r>
            <a:r>
              <a:rPr lang="tr-TR" altLang="tr-TR" b="1" smtClean="0"/>
              <a:t>Mide (Ventriculus) </a:t>
            </a:r>
            <a:r>
              <a:rPr lang="tr-TR" altLang="tr-TR" smtClean="0"/>
              <a:t>belirsizdir.</a:t>
            </a:r>
          </a:p>
          <a:p>
            <a:endParaRPr lang="tr-TR" altLang="tr-TR" sz="2800" smtClean="0"/>
          </a:p>
        </p:txBody>
      </p:sp>
      <p:pic>
        <p:nvPicPr>
          <p:cNvPr id="18944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88913"/>
            <a:ext cx="2805113" cy="646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2542354"/>
      </p:ext>
    </p:extLst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3"/>
          <p:cNvSpPr>
            <a:spLocks noGrp="1"/>
          </p:cNvSpPr>
          <p:nvPr>
            <p:ph type="body" idx="1"/>
          </p:nvPr>
        </p:nvSpPr>
        <p:spPr>
          <a:xfrm>
            <a:off x="0" y="260350"/>
            <a:ext cx="5580063" cy="63373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600" smtClean="0"/>
              <a:t>Ortabağırsağın kasları, genellikle, düzenli bir ağ şeklinde halkalı ve boyuna kaslardan meydana gelmiştir. </a:t>
            </a:r>
            <a:endParaRPr lang="tr-TR" altLang="tr-TR" sz="2600" smtClean="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600" smtClean="0"/>
              <a:t>Membrana proprianın iç tarafında prizmatik epitel tabakası bulunur. </a:t>
            </a:r>
            <a:r>
              <a:rPr lang="tr-TR" altLang="tr-TR" sz="2600" b="1" smtClean="0"/>
              <a:t>Epitel hücrelerinin ödevi belirli maddeler için salgı çıkarmak, özellikle bazı enzimleri salgılamak ve sindirimi tamamlanmış besinleri emmektir</a:t>
            </a:r>
            <a:r>
              <a:rPr lang="tr-TR" altLang="tr-TR" sz="2600" smtClean="0"/>
              <a:t> (rezorbsiyon). </a:t>
            </a:r>
            <a:endParaRPr lang="tr-TR" altLang="tr-TR" sz="2600" smtClean="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600" smtClean="0"/>
              <a:t>Bu epitel hücrelerinden bağırsak lümeni içerisine çubuk şeklinde </a:t>
            </a:r>
            <a:r>
              <a:rPr lang="tr-TR" altLang="tr-TR" sz="2600" b="1" smtClean="0"/>
              <a:t>"Mikrovillus" </a:t>
            </a:r>
            <a:r>
              <a:rPr lang="tr-TR" altLang="tr-TR" sz="2600" smtClean="0"/>
              <a:t>(çoğulu mikrovilli) denen hareketsiz birçok uzantı çıkar. Mikrovillusların oluşturduğu bu fırça gibi tabakaya </a:t>
            </a:r>
            <a:r>
              <a:rPr lang="tr-TR" altLang="tr-TR" sz="2600" b="1" smtClean="0"/>
              <a:t>"Rhabdorium" </a:t>
            </a:r>
            <a:r>
              <a:rPr lang="tr-TR" altLang="tr-TR" sz="2600" smtClean="0"/>
              <a:t>denir </a:t>
            </a:r>
          </a:p>
          <a:p>
            <a:endParaRPr lang="tr-TR" altLang="tr-TR" sz="2600" smtClean="0"/>
          </a:p>
        </p:txBody>
      </p:sp>
      <p:pic>
        <p:nvPicPr>
          <p:cNvPr id="1904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88913"/>
            <a:ext cx="2805113" cy="646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9080000"/>
      </p:ext>
    </p:extLst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/>
              <a:t>Ortabağırsak</a:t>
            </a:r>
            <a:r>
              <a:rPr lang="tr-TR" dirty="0" smtClean="0"/>
              <a:t> hücrelerinde salgı meydana getirme çeşitleri </a:t>
            </a:r>
            <a:endParaRPr lang="tr-TR" dirty="0"/>
          </a:p>
        </p:txBody>
      </p:sp>
      <p:pic>
        <p:nvPicPr>
          <p:cNvPr id="19149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135188"/>
            <a:ext cx="3429000" cy="403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149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2014538"/>
            <a:ext cx="4857750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759926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591185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600" dirty="0" err="1" smtClean="0"/>
              <a:t>Mikrovilluslar</a:t>
            </a:r>
            <a:r>
              <a:rPr lang="tr-TR" sz="3600" dirty="0" smtClean="0"/>
              <a:t> arasından salgılanmak suretiyle ya da </a:t>
            </a:r>
            <a:r>
              <a:rPr lang="tr-TR" sz="3600" dirty="0" err="1" smtClean="0"/>
              <a:t>mikrovillusların</a:t>
            </a:r>
            <a:r>
              <a:rPr lang="tr-TR" sz="3600" dirty="0" smtClean="0"/>
              <a:t> yıkılmasıyla, salgı, salgı hücrelerinden bağırsak lümenine akıtılır. Salgı, </a:t>
            </a:r>
            <a:r>
              <a:rPr lang="tr-TR" sz="3600" dirty="0" err="1" smtClean="0"/>
              <a:t>apokrin</a:t>
            </a:r>
            <a:r>
              <a:rPr lang="tr-TR" sz="3600" dirty="0" smtClean="0"/>
              <a:t>, </a:t>
            </a:r>
            <a:r>
              <a:rPr lang="tr-TR" sz="3600" dirty="0" err="1" smtClean="0"/>
              <a:t>merokrin</a:t>
            </a:r>
            <a:r>
              <a:rPr lang="tr-TR" sz="3600" dirty="0" smtClean="0"/>
              <a:t> ya da </a:t>
            </a:r>
            <a:r>
              <a:rPr lang="tr-TR" sz="3600" dirty="0" err="1" smtClean="0"/>
              <a:t>holokrin</a:t>
            </a:r>
            <a:r>
              <a:rPr lang="tr-TR" sz="3600" dirty="0" smtClean="0"/>
              <a:t> tarzda salgılanabilir.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tr-TR" sz="36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sz="3600" dirty="0" smtClean="0"/>
              <a:t>Emilme ya hücrelerin tümü tarafından, iki salgı çıkarma sürecinin arasında, ya da salgı çıkarmayan bazı hücreler tarafından yürütülür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602160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2 İçerik Yer Tutucusu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6357937"/>
          </a:xfrm>
        </p:spPr>
        <p:txBody>
          <a:bodyPr/>
          <a:lstStyle/>
          <a:p>
            <a:pPr eaLnBrk="1" hangingPunct="1"/>
            <a:r>
              <a:rPr lang="tr-TR" altLang="tr-TR" smtClean="0"/>
              <a:t> Böceklerde emilme aktif taşınımın yanısıra her zaman permasyon (kolloyit yapısındaki maddelerin diffüzyonu) ve diffüzyonla olur; hiçbir zaman katı besinleri almak için fagositoz görülmez. 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Bağırsak epitelinin ilginç olan üçüncü bir ödevi daha vardır. Bu, alınan besinlerin yüksek moleküller halinde bağlanarak hemolenf için gerekli moleküllerin oluşturulmasıdır.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760063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2 İçerik Yer Tutucusu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5911850"/>
          </a:xfrm>
        </p:spPr>
        <p:txBody>
          <a:bodyPr/>
          <a:lstStyle/>
          <a:p>
            <a:pPr eaLnBrk="1" hangingPunct="1"/>
            <a:r>
              <a:rPr lang="tr-TR" altLang="tr-TR" sz="3600" smtClean="0"/>
              <a:t>Epitel hücreleri sinir bağlantılarından ve donatımından yoksundur.</a:t>
            </a:r>
          </a:p>
          <a:p>
            <a:pPr eaLnBrk="1" hangingPunct="1"/>
            <a:r>
              <a:rPr lang="tr-TR" altLang="tr-TR" sz="3600" smtClean="0"/>
              <a:t> İşlevleri hormonlar ve besinin varlığıyla düzenlenir.</a:t>
            </a:r>
          </a:p>
          <a:p>
            <a:pPr eaLnBrk="1" hangingPunct="1"/>
            <a:endParaRPr lang="tr-TR" altLang="tr-TR" sz="3600" smtClean="0"/>
          </a:p>
          <a:p>
            <a:pPr eaLnBrk="1" hangingPunct="1"/>
            <a:r>
              <a:rPr lang="tr-TR" altLang="tr-TR" sz="3600" smtClean="0"/>
              <a:t>Buna karşın kas tabakaları sinir donatımına sahiptir; peristaltik hareketler sinir uyarılarıyla düzenlenir.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06980161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Eskiyen ve dökülen ortabağırsak hücrelerinin yerine yenileri gelir. Genç hücreler, ya tek tek ya da birkaç tanesi bir arada olmak üzere, epitelin kaidesindeki rejenerasyon diski ya da yuvası içerisinde bulunur.</a:t>
            </a:r>
          </a:p>
          <a:p>
            <a:pPr eaLnBrk="1" hangingPunct="1">
              <a:lnSpc>
                <a:spcPct val="80000"/>
              </a:lnSpc>
            </a:pPr>
            <a:endParaRPr lang="tr-TR" altLang="tr-TR" sz="2800" i="1" smtClean="0"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800" i="1" smtClean="0"/>
              <a:t>Böceklerin ortabağırsak epiteli, kaba besin parçalarının yaralayıcı etkilerinden korunmak için mukoz hücrelerine sahip değildir. </a:t>
            </a:r>
            <a:endParaRPr lang="tr-TR" altLang="tr-TR" sz="2800" i="1" smtClean="0"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tr-TR" altLang="tr-TR" sz="2800" i="1" smtClean="0"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Özellikle katı besinlerle beslenen böceklerde, genellikle ortabağırsak epiteli tarafından koruyucu bir yapı </a:t>
            </a:r>
            <a:r>
              <a:rPr lang="tr-TR" altLang="tr-TR" sz="2800" b="1" smtClean="0"/>
              <a:t>"Peritrophic Membran" = Besinzarı </a:t>
            </a:r>
            <a:r>
              <a:rPr lang="tr-TR" altLang="tr-TR" sz="2800" smtClean="0"/>
              <a:t>salgılanır. </a:t>
            </a:r>
            <a:endParaRPr lang="tr-TR" altLang="tr-TR" sz="2800" smtClean="0"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Bu zar, kitin fibrillerinden yapılmıştır ve esas maddesi proteindir. Zamanla sindirilme olayının ilerlemiş evrelerinde bu zar yıkılır ve baş tarafta yeniden yapılır. </a:t>
            </a:r>
          </a:p>
        </p:txBody>
      </p:sp>
    </p:spTree>
    <p:extLst>
      <p:ext uri="{BB962C8B-B14F-4D97-AF65-F5344CB8AC3E}">
        <p14:creationId xmlns:p14="http://schemas.microsoft.com/office/powerpoint/2010/main" val="302746238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3"/>
          <p:cNvSpPr>
            <a:spLocks noGrp="1"/>
          </p:cNvSpPr>
          <p:nvPr>
            <p:ph type="body" idx="1"/>
          </p:nvPr>
        </p:nvSpPr>
        <p:spPr>
          <a:xfrm>
            <a:off x="179388" y="188913"/>
            <a:ext cx="8785225" cy="59372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Bazı türlerde, bu zar, ön- ve ortabağırsak arasındaki kapakçığın etrafında bulunan özel epitel hücrelerinden sürekli olarak salgılanan maddeden oluşur. Besinin etrafını çeviren bu zar sonbağırsağa doğru bir torba gibi uzayarak gider.</a:t>
            </a:r>
          </a:p>
          <a:p>
            <a:pPr eaLnBrk="1" hangingPunct="1">
              <a:lnSpc>
                <a:spcPct val="80000"/>
              </a:lnSpc>
            </a:pPr>
            <a:endParaRPr lang="tr-TR" altLang="tr-TR" sz="2800" smtClean="0"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Sindirilen besinler ve sindirim enzimleri bu zardan geçerler. </a:t>
            </a:r>
            <a:r>
              <a:rPr lang="tr-TR" altLang="tr-TR" sz="2800" i="1" smtClean="0"/>
              <a:t>Her</a:t>
            </a:r>
            <a:r>
              <a:rPr lang="tr-TR" altLang="tr-TR" sz="2800" i="1" smtClean="0">
                <a:latin typeface="Arial" pitchFamily="34" charset="0"/>
              </a:rPr>
              <a:t> </a:t>
            </a:r>
            <a:r>
              <a:rPr lang="tr-TR" altLang="tr-TR" sz="2800" i="1" smtClean="0"/>
              <a:t>besin alımında, bu zar yeniden oluşur. </a:t>
            </a:r>
            <a:endParaRPr lang="tr-TR" altLang="tr-TR" sz="2800" i="1" smtClean="0"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Dolayısıyla bağırsak epiteli zararlı etkilerden korunmuş olur. Kitin fibrillerin yapısı çok değişiktir. Genellikle aynı türde ve aynı yapıda olmasına karşın, çoğunluk farklı takımlarda değişiktir. </a:t>
            </a:r>
            <a:endParaRPr lang="tr-TR" altLang="tr-TR" sz="2800" smtClean="0"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tr-TR" altLang="tr-TR" sz="2800" smtClean="0"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Bu fibriller bir ağ gibi, bir kumaşın dokunuşu şeklinde birbirine girmiş olabilir. </a:t>
            </a:r>
            <a:r>
              <a:rPr lang="tr-TR" altLang="tr-TR" sz="2800" i="1" smtClean="0"/>
              <a:t>Bitki özsuyu ve kan emenlerde bu zar oluşmaz.</a:t>
            </a:r>
            <a:endParaRPr lang="tr-TR" altLang="tr-TR" sz="2800" smtClean="0"/>
          </a:p>
          <a:p>
            <a:pPr eaLnBrk="1" hangingPunct="1">
              <a:lnSpc>
                <a:spcPct val="80000"/>
              </a:lnSpc>
            </a:pPr>
            <a:endParaRPr lang="tr-TR" altLang="tr-TR" sz="2800" smtClean="0"/>
          </a:p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019172129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SİNDİRİM SİSTEMİ</a:t>
            </a:r>
          </a:p>
        </p:txBody>
      </p:sp>
      <p:sp>
        <p:nvSpPr>
          <p:cNvPr id="18125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Vücutta boydan boya uzanan sindirim kanalı, değişik bölgeler ve yapılarla farklılaşmaya uğramıştır.</a:t>
            </a:r>
          </a:p>
          <a:p>
            <a:pPr eaLnBrk="1" hangingPunct="1"/>
            <a:r>
              <a:rPr lang="tr-TR" altLang="tr-TR" smtClean="0"/>
              <a:t>Bağırsak, embriyolojik kökeni farklı olan üç bölgeden yapılmıştır. </a:t>
            </a:r>
          </a:p>
          <a:p>
            <a:pPr eaLnBrk="1" hangingPunct="1"/>
            <a:r>
              <a:rPr lang="tr-TR" altLang="tr-TR" smtClean="0"/>
              <a:t>Bunlar sırasıyla, ön-, orta- ve sonbağırsaktır.</a:t>
            </a:r>
          </a:p>
        </p:txBody>
      </p:sp>
    </p:spTree>
    <p:extLst>
      <p:ext uri="{BB962C8B-B14F-4D97-AF65-F5344CB8AC3E}">
        <p14:creationId xmlns:p14="http://schemas.microsoft.com/office/powerpoint/2010/main" val="424591473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ÖNBAĞIRSAK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357563" y="928688"/>
            <a:ext cx="5329237" cy="5197475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Ektodermden meydana gelmiştir. </a:t>
            </a:r>
            <a:r>
              <a:rPr lang="tr-TR" dirty="0" err="1" smtClean="0"/>
              <a:t>Epiteli</a:t>
            </a:r>
            <a:r>
              <a:rPr lang="tr-TR" dirty="0" smtClean="0"/>
              <a:t> ektoderm </a:t>
            </a:r>
            <a:r>
              <a:rPr lang="tr-TR" dirty="0" err="1" smtClean="0"/>
              <a:t>epiteli</a:t>
            </a:r>
            <a:r>
              <a:rPr lang="tr-TR" dirty="0" smtClean="0"/>
              <a:t> gibi kutikula içerir (</a:t>
            </a:r>
            <a:r>
              <a:rPr lang="tr-TR" dirty="0" err="1" smtClean="0"/>
              <a:t>intima</a:t>
            </a:r>
            <a:r>
              <a:rPr lang="tr-TR" dirty="0" smtClean="0"/>
              <a:t>). </a:t>
            </a:r>
            <a:r>
              <a:rPr lang="tr-TR" dirty="0" err="1" smtClean="0"/>
              <a:t>Önbağırsak</a:t>
            </a:r>
            <a:r>
              <a:rPr lang="tr-TR" dirty="0" smtClean="0"/>
              <a:t>, başta bulunan ağız açıklığı ile başlar.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/>
              <a:t>Farinks</a:t>
            </a:r>
            <a:endParaRPr lang="tr-T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/>
              <a:t>Özofagus</a:t>
            </a:r>
            <a:endParaRPr lang="tr-T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Kursak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/>
              <a:t>Proventrikulus</a:t>
            </a:r>
            <a:r>
              <a:rPr lang="tr-TR" dirty="0" smtClean="0"/>
              <a:t> =çiğneyici mide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Mide giriş kapağı= </a:t>
            </a:r>
            <a:r>
              <a:rPr lang="tr-TR" dirty="0" err="1" smtClean="0"/>
              <a:t>valvula</a:t>
            </a:r>
            <a:r>
              <a:rPr lang="tr-TR" dirty="0" smtClean="0"/>
              <a:t> </a:t>
            </a:r>
            <a:r>
              <a:rPr lang="tr-TR" dirty="0" err="1" smtClean="0"/>
              <a:t>kardika</a:t>
            </a:r>
            <a:endParaRPr lang="tr-T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dan oluşur.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.</a:t>
            </a:r>
          </a:p>
        </p:txBody>
      </p:sp>
      <p:pic>
        <p:nvPicPr>
          <p:cNvPr id="18227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0"/>
            <a:ext cx="2805112" cy="646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322920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                    ÖNBAĞIRSAK</a:t>
            </a:r>
          </a:p>
        </p:txBody>
      </p:sp>
      <p:sp>
        <p:nvSpPr>
          <p:cNvPr id="183299" name="2 İçerik Yer Tutucusu"/>
          <p:cNvSpPr>
            <a:spLocks noGrp="1"/>
          </p:cNvSpPr>
          <p:nvPr>
            <p:ph idx="1"/>
          </p:nvPr>
        </p:nvSpPr>
        <p:spPr>
          <a:xfrm>
            <a:off x="3276600" y="1196975"/>
            <a:ext cx="5410200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b="1" smtClean="0"/>
              <a:t>Farinks </a:t>
            </a:r>
            <a:r>
              <a:rPr lang="tr-TR" altLang="tr-TR" smtClean="0"/>
              <a:t>(= </a:t>
            </a:r>
            <a:r>
              <a:rPr lang="tr-TR" altLang="tr-TR" b="1" smtClean="0"/>
              <a:t>Yutak): </a:t>
            </a:r>
            <a:r>
              <a:rPr lang="tr-TR" altLang="tr-TR" smtClean="0"/>
              <a:t>Güçlü halka kaslarla ve genellikle sırt kısmında boyuna uzanan kaslarla donatılmıştır. </a:t>
            </a:r>
          </a:p>
          <a:p>
            <a:pPr eaLnBrk="1" hangingPunct="1">
              <a:lnSpc>
                <a:spcPct val="80000"/>
              </a:lnSpc>
            </a:pPr>
            <a:endParaRPr lang="tr-TR" altLang="tr-TR" smtClean="0"/>
          </a:p>
          <a:p>
            <a:pPr eaLnBrk="1" hangingPunct="1">
              <a:lnSpc>
                <a:spcPct val="80000"/>
              </a:lnSpc>
            </a:pPr>
            <a:r>
              <a:rPr lang="tr-TR" altLang="tr-TR" smtClean="0"/>
              <a:t>Lümeni </a:t>
            </a:r>
            <a:r>
              <a:rPr lang="tr-TR" altLang="tr-TR" b="1" smtClean="0"/>
              <a:t>"Dilator" </a:t>
            </a:r>
            <a:r>
              <a:rPr lang="tr-TR" altLang="tr-TR" smtClean="0"/>
              <a:t>denen ışınsal kaslarla genişleyebilir. Bu kaslar aracılığıyla yutma hareketi meydana gelir. Halka kasların peristaltik hareketi ile, besin, daha sonraki bölmelere aktarılır.</a:t>
            </a:r>
          </a:p>
        </p:txBody>
      </p:sp>
      <p:pic>
        <p:nvPicPr>
          <p:cNvPr id="18330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0"/>
            <a:ext cx="2805112" cy="646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444530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3"/>
          <p:cNvSpPr>
            <a:spLocks noGrp="1"/>
          </p:cNvSpPr>
          <p:nvPr>
            <p:ph type="body" idx="1"/>
          </p:nvPr>
        </p:nvSpPr>
        <p:spPr>
          <a:xfrm>
            <a:off x="457200" y="333375"/>
            <a:ext cx="4978400" cy="57927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b="1" smtClean="0"/>
              <a:t>Özofagus </a:t>
            </a:r>
            <a:r>
              <a:rPr lang="tr-TR" altLang="tr-TR" smtClean="0"/>
              <a:t>= </a:t>
            </a:r>
            <a:r>
              <a:rPr lang="tr-TR" altLang="tr-TR" b="1" smtClean="0"/>
              <a:t>Yemekborusu: </a:t>
            </a:r>
          </a:p>
          <a:p>
            <a:pPr eaLnBrk="1" hangingPunct="1">
              <a:lnSpc>
                <a:spcPct val="80000"/>
              </a:lnSpc>
            </a:pPr>
            <a:endParaRPr lang="tr-TR" altLang="tr-TR" b="1" smtClean="0"/>
          </a:p>
          <a:p>
            <a:pPr eaLnBrk="1" hangingPunct="1">
              <a:lnSpc>
                <a:spcPct val="80000"/>
              </a:lnSpc>
            </a:pPr>
            <a:r>
              <a:rPr lang="tr-TR" altLang="tr-TR" smtClean="0"/>
              <a:t>Yutaktan yemek borusuna geçiş genellikle bir kesiklik yapmaz. </a:t>
            </a:r>
          </a:p>
          <a:p>
            <a:pPr eaLnBrk="1" hangingPunct="1">
              <a:lnSpc>
                <a:spcPct val="80000"/>
              </a:lnSpc>
            </a:pPr>
            <a:endParaRPr lang="tr-TR" altLang="tr-TR" smtClean="0"/>
          </a:p>
          <a:p>
            <a:pPr eaLnBrk="1" hangingPunct="1">
              <a:lnSpc>
                <a:spcPct val="80000"/>
              </a:lnSpc>
            </a:pPr>
            <a:r>
              <a:rPr lang="tr-TR" altLang="tr-TR" smtClean="0"/>
              <a:t>Halka kasların zayıf gelişmesi ve boyuna kasların kaybolmasıyla özellik kazanmıştır</a:t>
            </a:r>
          </a:p>
          <a:p>
            <a:endParaRPr lang="tr-TR" altLang="tr-TR" smtClean="0"/>
          </a:p>
        </p:txBody>
      </p:sp>
      <p:pic>
        <p:nvPicPr>
          <p:cNvPr id="1843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395288"/>
            <a:ext cx="2805113" cy="646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4804776"/>
      </p:ext>
    </p:extLst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            ÖNBAĞIRSAK</a:t>
            </a:r>
          </a:p>
        </p:txBody>
      </p:sp>
      <p:sp>
        <p:nvSpPr>
          <p:cNvPr id="185347" name="2 İçerik Yer Tutucusu"/>
          <p:cNvSpPr>
            <a:spLocks noGrp="1"/>
          </p:cNvSpPr>
          <p:nvPr>
            <p:ph idx="1"/>
          </p:nvPr>
        </p:nvSpPr>
        <p:spPr>
          <a:xfrm>
            <a:off x="3276600" y="1268413"/>
            <a:ext cx="5410200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b="1" smtClean="0"/>
              <a:t>Ingluvies = Kursak: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mtClean="0"/>
              <a:t>Çok zayıf halka ve boyuna kaslarla donatılmıştır. </a:t>
            </a:r>
          </a:p>
          <a:p>
            <a:pPr eaLnBrk="1" hangingPunct="1">
              <a:lnSpc>
                <a:spcPct val="80000"/>
              </a:lnSpc>
            </a:pPr>
            <a:endParaRPr lang="tr-TR" altLang="tr-TR" smtClean="0"/>
          </a:p>
          <a:p>
            <a:pPr eaLnBrk="1" hangingPunct="1">
              <a:lnSpc>
                <a:spcPct val="80000"/>
              </a:lnSpc>
            </a:pPr>
            <a:r>
              <a:rPr lang="tr-TR" altLang="tr-TR" smtClean="0"/>
              <a:t>Bu kaslar birbirleriyle  kaynaşma yaparlar ve gevşek bir ağ meydana getirirler.</a:t>
            </a:r>
          </a:p>
          <a:p>
            <a:pPr eaLnBrk="1" hangingPunct="1">
              <a:lnSpc>
                <a:spcPct val="80000"/>
              </a:lnSpc>
            </a:pPr>
            <a:endParaRPr lang="tr-TR" altLang="tr-TR" smtClean="0"/>
          </a:p>
          <a:p>
            <a:pPr eaLnBrk="1" hangingPunct="1">
              <a:lnSpc>
                <a:spcPct val="80000"/>
              </a:lnSpc>
            </a:pPr>
            <a:r>
              <a:rPr lang="tr-TR" altLang="tr-TR" smtClean="0"/>
              <a:t> Çok fazla genişleme yeteneğine sahip kursak, çoğunluk besin macunu ya da havayla doludur.</a:t>
            </a:r>
          </a:p>
          <a:p>
            <a:pPr eaLnBrk="1" hangingPunct="1">
              <a:lnSpc>
                <a:spcPct val="80000"/>
              </a:lnSpc>
            </a:pPr>
            <a:endParaRPr lang="tr-TR" altLang="tr-TR" smtClean="0"/>
          </a:p>
        </p:txBody>
      </p:sp>
      <p:pic>
        <p:nvPicPr>
          <p:cNvPr id="1853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0"/>
            <a:ext cx="2805112" cy="646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29555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         ÖNBAĞIRSAK</a:t>
            </a:r>
          </a:p>
        </p:txBody>
      </p:sp>
      <p:sp>
        <p:nvSpPr>
          <p:cNvPr id="186371" name="2 İçerik Yer Tutucusu"/>
          <p:cNvSpPr>
            <a:spLocks noGrp="1"/>
          </p:cNvSpPr>
          <p:nvPr>
            <p:ph idx="1"/>
          </p:nvPr>
        </p:nvSpPr>
        <p:spPr>
          <a:xfrm>
            <a:off x="3714750" y="1214438"/>
            <a:ext cx="4972050" cy="4911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200" b="1" smtClean="0"/>
              <a:t>Proventriculus = Çiğneyici Mide: </a:t>
            </a:r>
            <a:r>
              <a:rPr lang="tr-TR" altLang="tr-TR" sz="2200" smtClean="0"/>
              <a:t>halka ve boyuna kaslar çok iyi gelişmiş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200" smtClean="0"/>
              <a:t> iç tarafta intimanın diken, diş ve çeşitli şekillerde birçok çıkıntısı, kasların etkisiyle birbirine sürtülür ve bu arada besin parçaları öğütülür 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200" smtClean="0"/>
              <a:t>Besinin ortabağırsağa geçişi çiğneyici midenin son kısmındaki kasların düzenlemesi ile olur. Besinin geriye gelmesini de önbağırsağın son kısmındaki kapakçıklar önler.</a:t>
            </a:r>
          </a:p>
          <a:p>
            <a:pPr eaLnBrk="1" hangingPunct="1">
              <a:lnSpc>
                <a:spcPct val="80000"/>
              </a:lnSpc>
            </a:pPr>
            <a:endParaRPr lang="tr-TR" altLang="tr-TR" sz="2200" b="1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200" b="1" smtClean="0"/>
              <a:t>Valvula Cardica = Mide Giriş Kapağı: </a:t>
            </a:r>
            <a:r>
              <a:rPr lang="tr-TR" altLang="tr-TR" sz="2200" smtClean="0"/>
              <a:t>Ortabağırsağa açılan bir epitel kıvrımıdır. Besinin geriye dönmesini engeller.</a:t>
            </a:r>
          </a:p>
          <a:p>
            <a:pPr eaLnBrk="1" hangingPunct="1">
              <a:lnSpc>
                <a:spcPct val="80000"/>
              </a:lnSpc>
            </a:pPr>
            <a:endParaRPr lang="tr-TR" altLang="tr-TR" sz="2200" smtClean="0"/>
          </a:p>
        </p:txBody>
      </p:sp>
      <p:pic>
        <p:nvPicPr>
          <p:cNvPr id="18637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395288"/>
            <a:ext cx="2805112" cy="646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368805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ORTABAĞIRSAK (MESENTERON, VENTRİCULUS, CHYLUS BAĞIRSAĞI)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1873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4000" smtClean="0"/>
              <a:t>Endodermden meydana gel</a:t>
            </a:r>
            <a:r>
              <a:rPr lang="tr-TR" altLang="tr-TR" sz="4000" smtClean="0">
                <a:latin typeface="Arial" pitchFamily="34" charset="0"/>
              </a:rPr>
              <a:t>miştir</a:t>
            </a:r>
            <a:r>
              <a:rPr lang="tr-TR" altLang="tr-TR" sz="4000" smtClean="0"/>
              <a:t>, önbağırsakta olduğu gibi kitinle astarlanmamıştır. </a:t>
            </a:r>
          </a:p>
          <a:p>
            <a:pPr eaLnBrk="1" hangingPunct="1">
              <a:lnSpc>
                <a:spcPct val="90000"/>
              </a:lnSpc>
            </a:pPr>
            <a:endParaRPr lang="tr-TR" altLang="tr-TR" sz="400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4000" smtClean="0"/>
              <a:t>Genellikle önde göğüs içine kadar uzanmaz. Çok defa mezenteron olarak da adlandırılır</a:t>
            </a:r>
          </a:p>
        </p:txBody>
      </p:sp>
    </p:spTree>
    <p:extLst>
      <p:ext uri="{BB962C8B-B14F-4D97-AF65-F5344CB8AC3E}">
        <p14:creationId xmlns:p14="http://schemas.microsoft.com/office/powerpoint/2010/main" val="35579042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3600" smtClean="0"/>
              <a:t>Önbağırsağın ortabağırsağa açıldığı yerde çelenk şeklinde ya da çift olarak dizilmiş birçok tüpçük vardır. Bunlara </a:t>
            </a:r>
            <a:r>
              <a:rPr lang="tr-TR" altLang="tr-TR" sz="3600" b="1" smtClean="0"/>
              <a:t>"Coeaca" </a:t>
            </a:r>
            <a:r>
              <a:rPr lang="tr-TR" altLang="tr-TR" sz="3600" smtClean="0"/>
              <a:t>ya da </a:t>
            </a:r>
            <a:r>
              <a:rPr lang="tr-TR" altLang="tr-TR" sz="3600" b="1" smtClean="0"/>
              <a:t>"Caeca" </a:t>
            </a:r>
            <a:r>
              <a:rPr lang="tr-TR" altLang="tr-TR" sz="3600" smtClean="0"/>
              <a:t>(Chylus bezleri ya da körbağırsak) denir. </a:t>
            </a:r>
          </a:p>
        </p:txBody>
      </p:sp>
      <p:pic>
        <p:nvPicPr>
          <p:cNvPr id="1884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88913"/>
            <a:ext cx="2805113" cy="646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30452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782</Words>
  <Application>Microsoft Office PowerPoint</Application>
  <PresentationFormat>Ekran Gösterisi (4:3)</PresentationFormat>
  <Paragraphs>69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1_Ofis Teması</vt:lpstr>
      <vt:lpstr>4. Hafta</vt:lpstr>
      <vt:lpstr>SİNDİRİM SİSTEMİ</vt:lpstr>
      <vt:lpstr>ÖNBAĞIRSAK </vt:lpstr>
      <vt:lpstr>                    ÖNBAĞIRSAK</vt:lpstr>
      <vt:lpstr>PowerPoint Sunusu</vt:lpstr>
      <vt:lpstr>            ÖNBAĞIRSAK</vt:lpstr>
      <vt:lpstr>         ÖNBAĞIRSAK</vt:lpstr>
      <vt:lpstr>ORTABAĞIRSAK (MESENTERON, VENTRİCULUS, CHYLUS BAĞIRSAĞI) </vt:lpstr>
      <vt:lpstr>PowerPoint Sunusu</vt:lpstr>
      <vt:lpstr>PowerPoint Sunusu</vt:lpstr>
      <vt:lpstr>PowerPoint Sunusu</vt:lpstr>
      <vt:lpstr>Ortabağırsak hücrelerinde salgı meydana getirme çeşitleri 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Hafta</dc:title>
  <dc:creator>hp5</dc:creator>
  <cp:lastModifiedBy>hp5</cp:lastModifiedBy>
  <cp:revision>1</cp:revision>
  <dcterms:created xsi:type="dcterms:W3CDTF">2024-10-11T12:52:50Z</dcterms:created>
  <dcterms:modified xsi:type="dcterms:W3CDTF">2024-10-11T12:53:24Z</dcterms:modified>
</cp:coreProperties>
</file>